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57" r:id="rId5"/>
    <p:sldId id="258" r:id="rId6"/>
    <p:sldId id="259" r:id="rId7"/>
    <p:sldId id="261" r:id="rId8"/>
    <p:sldId id="264" r:id="rId9"/>
    <p:sldId id="260" r:id="rId1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6E79034-868B-4C19-A3AF-21EB59EB10AA}" type="datetimeFigureOut">
              <a:rPr lang="it-IT" smtClean="0"/>
              <a:t>22/10/2018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0912363-736B-4DA2-B3C0-7DFB82CEFA33}"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6E79034-868B-4C19-A3AF-21EB59EB10AA}" type="datetimeFigureOut">
              <a:rPr lang="it-IT" smtClean="0"/>
              <a:t>22/10/2018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0912363-736B-4DA2-B3C0-7DFB82CEFA33}"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6E79034-868B-4C19-A3AF-21EB59EB10AA}" type="datetimeFigureOut">
              <a:rPr lang="it-IT" smtClean="0"/>
              <a:t>22/10/2018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0912363-736B-4DA2-B3C0-7DFB82CEFA33}"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6E79034-868B-4C19-A3AF-21EB59EB10AA}" type="datetimeFigureOut">
              <a:rPr lang="it-IT" smtClean="0"/>
              <a:t>22/10/2018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0912363-736B-4DA2-B3C0-7DFB82CEFA33}"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6E79034-868B-4C19-A3AF-21EB59EB10AA}" type="datetimeFigureOut">
              <a:rPr lang="it-IT" smtClean="0"/>
              <a:t>22/10/2018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0912363-736B-4DA2-B3C0-7DFB82CEFA33}"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6E79034-868B-4C19-A3AF-21EB59EB10AA}" type="datetimeFigureOut">
              <a:rPr lang="it-IT" smtClean="0"/>
              <a:t>22/10/2018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0912363-736B-4DA2-B3C0-7DFB82CEFA33}"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6E79034-868B-4C19-A3AF-21EB59EB10AA}" type="datetimeFigureOut">
              <a:rPr lang="it-IT" smtClean="0"/>
              <a:t>22/10/2018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0912363-736B-4DA2-B3C0-7DFB82CEFA33}"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6E79034-868B-4C19-A3AF-21EB59EB10AA}" type="datetimeFigureOut">
              <a:rPr lang="it-IT" smtClean="0"/>
              <a:t>22/10/2018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0912363-736B-4DA2-B3C0-7DFB82CEFA33}"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6E79034-868B-4C19-A3AF-21EB59EB10AA}" type="datetimeFigureOut">
              <a:rPr lang="it-IT" smtClean="0"/>
              <a:t>22/10/2018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0912363-736B-4DA2-B3C0-7DFB82CEFA33}"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6E79034-868B-4C19-A3AF-21EB59EB10AA}" type="datetimeFigureOut">
              <a:rPr lang="it-IT" smtClean="0"/>
              <a:t>22/10/2018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0912363-736B-4DA2-B3C0-7DFB82CEFA33}"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6E79034-868B-4C19-A3AF-21EB59EB10AA}" type="datetimeFigureOut">
              <a:rPr lang="it-IT" smtClean="0"/>
              <a:t>22/10/2018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0912363-736B-4DA2-B3C0-7DFB82CEFA33}"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E79034-868B-4C19-A3AF-21EB59EB10AA}" type="datetimeFigureOut">
              <a:rPr lang="it-IT" smtClean="0"/>
              <a:t>22/10/2018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912363-736B-4DA2-B3C0-7DFB82CEFA33}"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leg16.camera.it/438?shadow_regolamento_capi=1014&amp;shadow_regolamento_articoli_titolo=Articolo%207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eg16.camera.it/438?shadow_regolamento_capi=1014&amp;shadow_regolamento_articoli_titolo=Articolo%2079%20(*)" TargetMode="External"/><Relationship Id="rId1" Type="http://schemas.openxmlformats.org/officeDocument/2006/relationships/slideLayout" Target="../slideLayouts/slideLayout1.xml"/><Relationship Id="rId4" Type="http://schemas.openxmlformats.org/officeDocument/2006/relationships/hyperlink" Target="http://leg16.camera.it/438?shadow_regolamento_capi=965&amp;shadow_regolamento_articoli_titolo=Articolo%2044"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leg16.camera.it/438?shadow_regolamento_capi=1026&amp;shadow_regolamento_articoli_titolo=Articolo%2083%20(*)"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leg16.camera.it/438?shadow_regolamento_capi=965&amp;shadow_regolamento_articoli_titolo=Articolo%2044" TargetMode="External"/><Relationship Id="rId5" Type="http://schemas.openxmlformats.org/officeDocument/2006/relationships/hyperlink" Target="http://leg16.camera.it/438?shadow_regolamento_capi=1026&amp;shadow_regolamento_articoli_titolo=Articolo%2091" TargetMode="External"/><Relationship Id="rId4" Type="http://schemas.openxmlformats.org/officeDocument/2006/relationships/hyperlink" Target="http://leg16.camera.it/438?shadow_regolamento_capi=1026&amp;shadow_regolamento_articoli_titolo=Articolo%2085%2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senato.it/1044?articolo=1026&amp;sezione=146" TargetMode="External"/><Relationship Id="rId2" Type="http://schemas.openxmlformats.org/officeDocument/2006/relationships/hyperlink" Target="http://www.senato.it/1044?articolo=1025&amp;sezione=14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548681"/>
            <a:ext cx="7772400" cy="648072"/>
          </a:xfrm>
        </p:spPr>
        <p:txBody>
          <a:bodyPr>
            <a:normAutofit/>
          </a:bodyPr>
          <a:lstStyle/>
          <a:p>
            <a:r>
              <a:rPr lang="it-IT" sz="3200" dirty="0" smtClean="0"/>
              <a:t>Procedimenti legislativi: fase deliberativa</a:t>
            </a:r>
            <a:endParaRPr lang="it-IT" sz="3200" dirty="0"/>
          </a:p>
        </p:txBody>
      </p:sp>
      <p:sp>
        <p:nvSpPr>
          <p:cNvPr id="3" name="Sottotitolo 2"/>
          <p:cNvSpPr>
            <a:spLocks noGrp="1"/>
          </p:cNvSpPr>
          <p:nvPr>
            <p:ph type="subTitle" idx="1"/>
          </p:nvPr>
        </p:nvSpPr>
        <p:spPr>
          <a:xfrm>
            <a:off x="467544" y="1340768"/>
            <a:ext cx="7992888" cy="4896544"/>
          </a:xfrm>
        </p:spPr>
        <p:txBody>
          <a:bodyPr/>
          <a:lstStyle/>
          <a:p>
            <a:pPr algn="l"/>
            <a:r>
              <a:rPr lang="it-IT" dirty="0" smtClean="0"/>
              <a:t>Procedimento ordinario:</a:t>
            </a:r>
          </a:p>
          <a:p>
            <a:pPr algn="l"/>
            <a:endParaRPr lang="it-IT" dirty="0"/>
          </a:p>
        </p:txBody>
      </p:sp>
      <p:sp>
        <p:nvSpPr>
          <p:cNvPr id="4" name="Rettangolo 3"/>
          <p:cNvSpPr/>
          <p:nvPr/>
        </p:nvSpPr>
        <p:spPr>
          <a:xfrm>
            <a:off x="755576" y="3501008"/>
            <a:ext cx="273630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COMMISSIONE REFERENTE 3 letture (artt. </a:t>
            </a:r>
            <a:endParaRPr lang="it-IT" dirty="0"/>
          </a:p>
        </p:txBody>
      </p:sp>
      <p:sp>
        <p:nvSpPr>
          <p:cNvPr id="5" name="Freccia a destra 4"/>
          <p:cNvSpPr/>
          <p:nvPr/>
        </p:nvSpPr>
        <p:spPr>
          <a:xfrm>
            <a:off x="3563888" y="364502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4644008" y="3501008"/>
            <a:ext cx="273630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AULA </a:t>
            </a:r>
          </a:p>
          <a:p>
            <a:pPr algn="ctr"/>
            <a:r>
              <a:rPr lang="it-IT" dirty="0" smtClean="0"/>
              <a:t>3 letture</a:t>
            </a:r>
            <a:endParaRPr lang="it-IT" dirty="0"/>
          </a:p>
        </p:txBody>
      </p:sp>
      <p:sp>
        <p:nvSpPr>
          <p:cNvPr id="8" name="Freccia in giù 7"/>
          <p:cNvSpPr/>
          <p:nvPr/>
        </p:nvSpPr>
        <p:spPr>
          <a:xfrm rot="14402358">
            <a:off x="7602204" y="3152348"/>
            <a:ext cx="132282" cy="588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p:cNvSpPr/>
          <p:nvPr/>
        </p:nvSpPr>
        <p:spPr>
          <a:xfrm rot="17936051">
            <a:off x="7598175" y="4064505"/>
            <a:ext cx="153932" cy="588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6948264" y="2636912"/>
            <a:ext cx="1656184"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altra Camera</a:t>
            </a:r>
            <a:endParaRPr lang="it-IT" dirty="0"/>
          </a:p>
        </p:txBody>
      </p:sp>
      <p:sp>
        <p:nvSpPr>
          <p:cNvPr id="11" name="Rettangolo 10"/>
          <p:cNvSpPr/>
          <p:nvPr/>
        </p:nvSpPr>
        <p:spPr>
          <a:xfrm>
            <a:off x="6948264" y="5013176"/>
            <a:ext cx="1656184"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promulgazione</a:t>
            </a:r>
            <a:endParaRPr lang="it-IT" dirty="0"/>
          </a:p>
        </p:txBody>
      </p:sp>
      <p:sp>
        <p:nvSpPr>
          <p:cNvPr id="6" name="CasellaDiTesto 5"/>
          <p:cNvSpPr txBox="1"/>
          <p:nvPr/>
        </p:nvSpPr>
        <p:spPr>
          <a:xfrm>
            <a:off x="467544" y="2204864"/>
            <a:ext cx="3312368" cy="923330"/>
          </a:xfrm>
          <a:prstGeom prst="rect">
            <a:avLst/>
          </a:prstGeom>
          <a:noFill/>
        </p:spPr>
        <p:txBody>
          <a:bodyPr wrap="square" rtlCol="0">
            <a:spAutoFit/>
          </a:bodyPr>
          <a:lstStyle/>
          <a:p>
            <a:r>
              <a:rPr lang="it-IT" dirty="0" smtClean="0"/>
              <a:t>Il Presidente della Camera assegna alla Commissione competente: </a:t>
            </a:r>
            <a:r>
              <a:rPr lang="it-IT" dirty="0" smtClean="0">
                <a:hlinkClick r:id="rId2"/>
              </a:rPr>
              <a:t>art. 72 Reg. Camera</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548681"/>
            <a:ext cx="7772400" cy="648072"/>
          </a:xfrm>
        </p:spPr>
        <p:txBody>
          <a:bodyPr>
            <a:normAutofit/>
          </a:bodyPr>
          <a:lstStyle/>
          <a:p>
            <a:r>
              <a:rPr lang="it-IT" sz="3200" dirty="0" smtClean="0"/>
              <a:t>Procedimenti legislativi: fase deliberativa</a:t>
            </a:r>
            <a:endParaRPr lang="it-IT" sz="3200" dirty="0"/>
          </a:p>
        </p:txBody>
      </p:sp>
      <p:sp>
        <p:nvSpPr>
          <p:cNvPr id="3" name="Sottotitolo 2"/>
          <p:cNvSpPr>
            <a:spLocks noGrp="1"/>
          </p:cNvSpPr>
          <p:nvPr>
            <p:ph type="subTitle" idx="1"/>
          </p:nvPr>
        </p:nvSpPr>
        <p:spPr>
          <a:xfrm>
            <a:off x="467544" y="1340768"/>
            <a:ext cx="7992888" cy="4896544"/>
          </a:xfrm>
        </p:spPr>
        <p:txBody>
          <a:bodyPr/>
          <a:lstStyle/>
          <a:p>
            <a:pPr algn="l"/>
            <a:r>
              <a:rPr lang="it-IT" dirty="0" smtClean="0"/>
              <a:t>Le tre «letture» in Commissione (</a:t>
            </a:r>
            <a:r>
              <a:rPr lang="it-IT" dirty="0" smtClean="0">
                <a:hlinkClick r:id="rId2"/>
              </a:rPr>
              <a:t>art. 79 </a:t>
            </a:r>
            <a:r>
              <a:rPr lang="it-IT" dirty="0" smtClean="0"/>
              <a:t>Reg. Camera: commissione referente)</a:t>
            </a:r>
          </a:p>
          <a:p>
            <a:pPr algn="l"/>
            <a:endParaRPr lang="it-IT" dirty="0"/>
          </a:p>
        </p:txBody>
      </p:sp>
      <p:sp>
        <p:nvSpPr>
          <p:cNvPr id="4" name="Rettangolo 3"/>
          <p:cNvSpPr/>
          <p:nvPr/>
        </p:nvSpPr>
        <p:spPr>
          <a:xfrm>
            <a:off x="755576" y="3501008"/>
            <a:ext cx="1728192"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Esame delle linee generali</a:t>
            </a:r>
            <a:endParaRPr lang="it-IT" dirty="0"/>
          </a:p>
        </p:txBody>
      </p:sp>
      <p:sp>
        <p:nvSpPr>
          <p:cNvPr id="5" name="Freccia a destra 4"/>
          <p:cNvSpPr/>
          <p:nvPr/>
        </p:nvSpPr>
        <p:spPr>
          <a:xfrm>
            <a:off x="2627784" y="3761386"/>
            <a:ext cx="504056" cy="2820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Rettangolo 6"/>
          <p:cNvSpPr/>
          <p:nvPr/>
        </p:nvSpPr>
        <p:spPr>
          <a:xfrm>
            <a:off x="3303929" y="3501008"/>
            <a:ext cx="1556103"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Esame articolo per articolo</a:t>
            </a:r>
          </a:p>
        </p:txBody>
      </p:sp>
      <p:sp>
        <p:nvSpPr>
          <p:cNvPr id="14" name="Freccia a destra 13"/>
          <p:cNvSpPr/>
          <p:nvPr/>
        </p:nvSpPr>
        <p:spPr>
          <a:xfrm>
            <a:off x="5076056" y="3761385"/>
            <a:ext cx="504056" cy="2820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Rettangolo 15"/>
          <p:cNvSpPr/>
          <p:nvPr/>
        </p:nvSpPr>
        <p:spPr>
          <a:xfrm>
            <a:off x="5707825" y="3501008"/>
            <a:ext cx="167248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Votazione finale e nomina relatore</a:t>
            </a:r>
          </a:p>
        </p:txBody>
      </p:sp>
      <p:sp>
        <p:nvSpPr>
          <p:cNvPr id="17" name="Freccia a destra 16"/>
          <p:cNvSpPr/>
          <p:nvPr/>
        </p:nvSpPr>
        <p:spPr>
          <a:xfrm rot="5400000">
            <a:off x="6187596" y="4693384"/>
            <a:ext cx="504056" cy="2820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9" name="Rettangolo 18"/>
          <p:cNvSpPr/>
          <p:nvPr/>
        </p:nvSpPr>
        <p:spPr>
          <a:xfrm>
            <a:off x="5718952" y="5223249"/>
            <a:ext cx="1672486" cy="864096"/>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Aula</a:t>
            </a:r>
          </a:p>
        </p:txBody>
      </p:sp>
      <p:sp>
        <p:nvSpPr>
          <p:cNvPr id="20" name="Freccia a destra 19"/>
          <p:cNvSpPr/>
          <p:nvPr/>
        </p:nvSpPr>
        <p:spPr>
          <a:xfrm rot="5400000">
            <a:off x="2498311" y="4572669"/>
            <a:ext cx="621382" cy="2062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1" name="Picture 2" descr="Risultati immagini per cestin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0621" y="5075021"/>
            <a:ext cx="2428999" cy="1130741"/>
          </a:xfrm>
          <a:prstGeom prst="rect">
            <a:avLst/>
          </a:prstGeom>
          <a:noFill/>
          <a:extLst>
            <a:ext uri="{909E8E84-426E-40DD-AFC4-6F175D3DCCD1}">
              <a14:hiddenFill xmlns:a14="http://schemas.microsoft.com/office/drawing/2010/main">
                <a:solidFill>
                  <a:srgbClr val="FFFFFF"/>
                </a:solidFill>
              </a14:hiddenFill>
            </a:ext>
          </a:extLst>
        </p:spPr>
      </p:pic>
      <p:sp>
        <p:nvSpPr>
          <p:cNvPr id="22" name="CasellaDiTesto 21"/>
          <p:cNvSpPr txBox="1"/>
          <p:nvPr/>
        </p:nvSpPr>
        <p:spPr>
          <a:xfrm>
            <a:off x="1800890" y="6141181"/>
            <a:ext cx="2016224" cy="369332"/>
          </a:xfrm>
          <a:prstGeom prst="rect">
            <a:avLst/>
          </a:prstGeom>
          <a:noFill/>
        </p:spPr>
        <p:txBody>
          <a:bodyPr wrap="square" rtlCol="0">
            <a:spAutoFit/>
          </a:bodyPr>
          <a:lstStyle/>
          <a:p>
            <a:r>
              <a:rPr lang="it-IT" dirty="0" smtClean="0">
                <a:hlinkClick r:id="rId4"/>
              </a:rPr>
              <a:t>art. 44 Reg. Camera</a:t>
            </a:r>
            <a:endParaRPr lang="it-IT" dirty="0"/>
          </a:p>
        </p:txBody>
      </p:sp>
    </p:spTree>
    <p:extLst>
      <p:ext uri="{BB962C8B-B14F-4D97-AF65-F5344CB8AC3E}">
        <p14:creationId xmlns:p14="http://schemas.microsoft.com/office/powerpoint/2010/main" val="3766464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548681"/>
            <a:ext cx="7772400" cy="648072"/>
          </a:xfrm>
        </p:spPr>
        <p:txBody>
          <a:bodyPr>
            <a:normAutofit/>
          </a:bodyPr>
          <a:lstStyle/>
          <a:p>
            <a:r>
              <a:rPr lang="it-IT" sz="3200" dirty="0" smtClean="0"/>
              <a:t>Procedimenti legislativi: fase deliberativa</a:t>
            </a:r>
            <a:endParaRPr lang="it-IT" sz="3200" dirty="0"/>
          </a:p>
        </p:txBody>
      </p:sp>
      <p:sp>
        <p:nvSpPr>
          <p:cNvPr id="3" name="Sottotitolo 2"/>
          <p:cNvSpPr>
            <a:spLocks noGrp="1"/>
          </p:cNvSpPr>
          <p:nvPr>
            <p:ph type="subTitle" idx="1"/>
          </p:nvPr>
        </p:nvSpPr>
        <p:spPr>
          <a:xfrm>
            <a:off x="467544" y="1340768"/>
            <a:ext cx="7992888" cy="4896544"/>
          </a:xfrm>
        </p:spPr>
        <p:txBody>
          <a:bodyPr/>
          <a:lstStyle/>
          <a:p>
            <a:pPr algn="l"/>
            <a:r>
              <a:rPr lang="it-IT" dirty="0" smtClean="0"/>
              <a:t>Le tre «letture» in Aula</a:t>
            </a:r>
          </a:p>
          <a:p>
            <a:pPr algn="l"/>
            <a:endParaRPr lang="it-IT" dirty="0"/>
          </a:p>
        </p:txBody>
      </p:sp>
      <p:sp>
        <p:nvSpPr>
          <p:cNvPr id="4" name="Rettangolo 3"/>
          <p:cNvSpPr/>
          <p:nvPr/>
        </p:nvSpPr>
        <p:spPr>
          <a:xfrm>
            <a:off x="755576" y="3501008"/>
            <a:ext cx="1728192"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Esame delle linee generali</a:t>
            </a:r>
            <a:endParaRPr lang="it-IT" dirty="0"/>
          </a:p>
        </p:txBody>
      </p:sp>
      <p:sp>
        <p:nvSpPr>
          <p:cNvPr id="5" name="Freccia a destra 4"/>
          <p:cNvSpPr/>
          <p:nvPr/>
        </p:nvSpPr>
        <p:spPr>
          <a:xfrm>
            <a:off x="2699792" y="3650975"/>
            <a:ext cx="576064" cy="2820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giù 7"/>
          <p:cNvSpPr/>
          <p:nvPr/>
        </p:nvSpPr>
        <p:spPr>
          <a:xfrm rot="14402358">
            <a:off x="7889280" y="3105460"/>
            <a:ext cx="132282" cy="588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p:cNvSpPr/>
          <p:nvPr/>
        </p:nvSpPr>
        <p:spPr>
          <a:xfrm rot="17936051">
            <a:off x="7901820" y="4232034"/>
            <a:ext cx="153932" cy="588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6948264" y="2636912"/>
            <a:ext cx="1656184"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altra Camera</a:t>
            </a:r>
            <a:endParaRPr lang="it-IT" dirty="0"/>
          </a:p>
        </p:txBody>
      </p:sp>
      <p:sp>
        <p:nvSpPr>
          <p:cNvPr id="11" name="Rettangolo 10"/>
          <p:cNvSpPr/>
          <p:nvPr/>
        </p:nvSpPr>
        <p:spPr>
          <a:xfrm>
            <a:off x="6948264" y="5013176"/>
            <a:ext cx="1656184"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promulgazione</a:t>
            </a:r>
            <a:endParaRPr lang="it-IT" dirty="0"/>
          </a:p>
        </p:txBody>
      </p:sp>
      <p:sp>
        <p:nvSpPr>
          <p:cNvPr id="12" name="Freccia a destra 11"/>
          <p:cNvSpPr/>
          <p:nvPr/>
        </p:nvSpPr>
        <p:spPr>
          <a:xfrm rot="5400000">
            <a:off x="2418307" y="4465470"/>
            <a:ext cx="621382" cy="2062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26" name="Picture 2" descr="Risultati immagini per cestin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4498" y="5040151"/>
            <a:ext cx="2428999" cy="1130741"/>
          </a:xfrm>
          <a:prstGeom prst="rect">
            <a:avLst/>
          </a:prstGeom>
          <a:noFill/>
          <a:extLst>
            <a:ext uri="{909E8E84-426E-40DD-AFC4-6F175D3DCCD1}">
              <a14:hiddenFill xmlns:a14="http://schemas.microsoft.com/office/drawing/2010/main">
                <a:solidFill>
                  <a:srgbClr val="FFFFFF"/>
                </a:solidFill>
              </a14:hiddenFill>
            </a:ext>
          </a:extLst>
        </p:spPr>
      </p:pic>
      <p:sp>
        <p:nvSpPr>
          <p:cNvPr id="14" name="Rettangolo 13"/>
          <p:cNvSpPr/>
          <p:nvPr/>
        </p:nvSpPr>
        <p:spPr>
          <a:xfrm>
            <a:off x="3491880" y="3486195"/>
            <a:ext cx="1556103"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Esame articolo per articolo</a:t>
            </a:r>
          </a:p>
        </p:txBody>
      </p:sp>
      <p:sp>
        <p:nvSpPr>
          <p:cNvPr id="15" name="Freccia a destra 14"/>
          <p:cNvSpPr/>
          <p:nvPr/>
        </p:nvSpPr>
        <p:spPr>
          <a:xfrm>
            <a:off x="5269984" y="3647999"/>
            <a:ext cx="504056" cy="2820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6" name="Rettangolo 15"/>
          <p:cNvSpPr/>
          <p:nvPr/>
        </p:nvSpPr>
        <p:spPr>
          <a:xfrm>
            <a:off x="5856460" y="3494741"/>
            <a:ext cx="167248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Votazione finale e nomina relatore</a:t>
            </a:r>
          </a:p>
        </p:txBody>
      </p:sp>
      <p:sp>
        <p:nvSpPr>
          <p:cNvPr id="13" name="CasellaDiTesto 12"/>
          <p:cNvSpPr txBox="1"/>
          <p:nvPr/>
        </p:nvSpPr>
        <p:spPr>
          <a:xfrm>
            <a:off x="683568" y="2996952"/>
            <a:ext cx="2016224" cy="369332"/>
          </a:xfrm>
          <a:prstGeom prst="rect">
            <a:avLst/>
          </a:prstGeom>
          <a:noFill/>
        </p:spPr>
        <p:txBody>
          <a:bodyPr wrap="square" rtlCol="0">
            <a:spAutoFit/>
          </a:bodyPr>
          <a:lstStyle/>
          <a:p>
            <a:r>
              <a:rPr lang="it-IT" dirty="0" smtClean="0">
                <a:hlinkClick r:id="rId3"/>
              </a:rPr>
              <a:t>art. 83 Reg. Camera</a:t>
            </a:r>
            <a:endParaRPr lang="it-IT" dirty="0"/>
          </a:p>
        </p:txBody>
      </p:sp>
      <p:sp>
        <p:nvSpPr>
          <p:cNvPr id="18" name="CasellaDiTesto 17"/>
          <p:cNvSpPr txBox="1"/>
          <p:nvPr/>
        </p:nvSpPr>
        <p:spPr>
          <a:xfrm>
            <a:off x="3167366" y="2996952"/>
            <a:ext cx="2016224" cy="369332"/>
          </a:xfrm>
          <a:prstGeom prst="rect">
            <a:avLst/>
          </a:prstGeom>
          <a:noFill/>
        </p:spPr>
        <p:txBody>
          <a:bodyPr wrap="square" rtlCol="0">
            <a:spAutoFit/>
          </a:bodyPr>
          <a:lstStyle/>
          <a:p>
            <a:r>
              <a:rPr lang="it-IT" dirty="0" smtClean="0">
                <a:hlinkClick r:id="rId4"/>
              </a:rPr>
              <a:t>art. 85 Reg. Camera</a:t>
            </a:r>
            <a:endParaRPr lang="it-IT" dirty="0"/>
          </a:p>
        </p:txBody>
      </p:sp>
      <p:sp>
        <p:nvSpPr>
          <p:cNvPr id="19" name="CasellaDiTesto 18"/>
          <p:cNvSpPr txBox="1"/>
          <p:nvPr/>
        </p:nvSpPr>
        <p:spPr>
          <a:xfrm>
            <a:off x="5544586" y="2996952"/>
            <a:ext cx="2016224" cy="369332"/>
          </a:xfrm>
          <a:prstGeom prst="rect">
            <a:avLst/>
          </a:prstGeom>
          <a:noFill/>
        </p:spPr>
        <p:txBody>
          <a:bodyPr wrap="square" rtlCol="0">
            <a:spAutoFit/>
          </a:bodyPr>
          <a:lstStyle/>
          <a:p>
            <a:r>
              <a:rPr lang="it-IT" dirty="0" smtClean="0">
                <a:hlinkClick r:id="rId5"/>
              </a:rPr>
              <a:t>art. 91 Reg. Camera</a:t>
            </a:r>
            <a:endParaRPr lang="it-IT" dirty="0"/>
          </a:p>
        </p:txBody>
      </p:sp>
      <p:sp>
        <p:nvSpPr>
          <p:cNvPr id="20" name="CasellaDiTesto 19"/>
          <p:cNvSpPr txBox="1"/>
          <p:nvPr/>
        </p:nvSpPr>
        <p:spPr>
          <a:xfrm>
            <a:off x="1691680" y="6090675"/>
            <a:ext cx="2016224" cy="369332"/>
          </a:xfrm>
          <a:prstGeom prst="rect">
            <a:avLst/>
          </a:prstGeom>
          <a:noFill/>
        </p:spPr>
        <p:txBody>
          <a:bodyPr wrap="square" rtlCol="0">
            <a:spAutoFit/>
          </a:bodyPr>
          <a:lstStyle/>
          <a:p>
            <a:r>
              <a:rPr lang="it-IT" dirty="0" smtClean="0">
                <a:hlinkClick r:id="rId6"/>
              </a:rPr>
              <a:t>art. 44 Reg. Camera</a:t>
            </a:r>
            <a:endParaRPr lang="it-IT" dirty="0"/>
          </a:p>
        </p:txBody>
      </p:sp>
    </p:spTree>
    <p:extLst>
      <p:ext uri="{BB962C8B-B14F-4D97-AF65-F5344CB8AC3E}">
        <p14:creationId xmlns:p14="http://schemas.microsoft.com/office/powerpoint/2010/main" val="2109957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Procedimenti legislativi: fase deliberativa</a:t>
            </a:r>
            <a:endParaRPr lang="it-IT" sz="3600" dirty="0"/>
          </a:p>
        </p:txBody>
      </p:sp>
      <p:sp>
        <p:nvSpPr>
          <p:cNvPr id="3" name="Segnaposto contenuto 2"/>
          <p:cNvSpPr>
            <a:spLocks noGrp="1"/>
          </p:cNvSpPr>
          <p:nvPr>
            <p:ph idx="1"/>
          </p:nvPr>
        </p:nvSpPr>
        <p:spPr/>
        <p:txBody>
          <a:bodyPr/>
          <a:lstStyle/>
          <a:p>
            <a:pPr>
              <a:buNone/>
            </a:pPr>
            <a:r>
              <a:rPr lang="it-IT" sz="2400" dirty="0" smtClean="0">
                <a:solidFill>
                  <a:schemeClr val="bg2">
                    <a:lumMod val="50000"/>
                  </a:schemeClr>
                </a:solidFill>
              </a:rPr>
              <a:t>Procedimento per Commissione deliberante (escluso </a:t>
            </a:r>
            <a:r>
              <a:rPr lang="it-IT" sz="2400" dirty="0" err="1" smtClean="0">
                <a:solidFill>
                  <a:schemeClr val="bg2">
                    <a:lumMod val="50000"/>
                  </a:schemeClr>
                </a:solidFill>
              </a:rPr>
              <a:t>per…</a:t>
            </a:r>
            <a:r>
              <a:rPr lang="it-IT" sz="2400" dirty="0" smtClean="0">
                <a:solidFill>
                  <a:schemeClr val="bg2">
                    <a:lumMod val="50000"/>
                  </a:schemeClr>
                </a:solidFill>
              </a:rPr>
              <a:t> art. 72.4):</a:t>
            </a:r>
          </a:p>
          <a:p>
            <a:pPr>
              <a:buNone/>
            </a:pPr>
            <a:endParaRPr lang="it-IT" dirty="0" smtClean="0"/>
          </a:p>
        </p:txBody>
      </p:sp>
      <p:sp>
        <p:nvSpPr>
          <p:cNvPr id="7" name="Rettangolo 6"/>
          <p:cNvSpPr/>
          <p:nvPr/>
        </p:nvSpPr>
        <p:spPr>
          <a:xfrm>
            <a:off x="755576" y="3501008"/>
            <a:ext cx="439248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COMMISSIONE DELIBERANTE </a:t>
            </a:r>
          </a:p>
          <a:p>
            <a:pPr algn="ctr"/>
            <a:r>
              <a:rPr lang="it-IT" dirty="0" smtClean="0"/>
              <a:t>3 letture</a:t>
            </a:r>
            <a:endParaRPr lang="it-IT" dirty="0"/>
          </a:p>
        </p:txBody>
      </p:sp>
      <p:sp>
        <p:nvSpPr>
          <p:cNvPr id="10" name="Freccia in giù 9"/>
          <p:cNvSpPr/>
          <p:nvPr/>
        </p:nvSpPr>
        <p:spPr>
          <a:xfrm rot="14402358">
            <a:off x="5729994" y="3122937"/>
            <a:ext cx="132282" cy="588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Freccia in giù 10"/>
          <p:cNvSpPr/>
          <p:nvPr/>
        </p:nvSpPr>
        <p:spPr>
          <a:xfrm rot="17936051">
            <a:off x="5725967" y="4064505"/>
            <a:ext cx="153932" cy="588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p:cNvSpPr/>
          <p:nvPr/>
        </p:nvSpPr>
        <p:spPr>
          <a:xfrm>
            <a:off x="6012160" y="2636912"/>
            <a:ext cx="1656184"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altra Camera</a:t>
            </a:r>
            <a:endParaRPr lang="it-IT" dirty="0"/>
          </a:p>
        </p:txBody>
      </p:sp>
      <p:sp>
        <p:nvSpPr>
          <p:cNvPr id="13" name="Rettangolo 12"/>
          <p:cNvSpPr/>
          <p:nvPr/>
        </p:nvSpPr>
        <p:spPr>
          <a:xfrm>
            <a:off x="5940152" y="4797152"/>
            <a:ext cx="1656184"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promulgazione</a:t>
            </a:r>
            <a:endParaRPr lang="it-IT" dirty="0"/>
          </a:p>
        </p:txBody>
      </p:sp>
      <p:sp>
        <p:nvSpPr>
          <p:cNvPr id="21" name="Freccia in giù 20"/>
          <p:cNvSpPr/>
          <p:nvPr/>
        </p:nvSpPr>
        <p:spPr>
          <a:xfrm>
            <a:off x="2843808" y="4365104"/>
            <a:ext cx="237036" cy="588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Rettangolo 21"/>
          <p:cNvSpPr/>
          <p:nvPr/>
        </p:nvSpPr>
        <p:spPr>
          <a:xfrm>
            <a:off x="1259632" y="5157192"/>
            <a:ext cx="3600400" cy="648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a:t>r</a:t>
            </a:r>
            <a:r>
              <a:rPr lang="it-IT" dirty="0" smtClean="0"/>
              <a:t>itorno al procedimento ordinario: art. 72.3</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a:bodyPr>
          <a:lstStyle/>
          <a:p>
            <a:r>
              <a:rPr lang="it-IT" sz="3200" dirty="0" smtClean="0"/>
              <a:t>Procedimenti legislativi: fase deliberativa</a:t>
            </a:r>
            <a:endParaRPr lang="it-IT" sz="3200" dirty="0"/>
          </a:p>
        </p:txBody>
      </p:sp>
      <p:sp>
        <p:nvSpPr>
          <p:cNvPr id="3" name="Segnaposto contenuto 2"/>
          <p:cNvSpPr>
            <a:spLocks noGrp="1"/>
          </p:cNvSpPr>
          <p:nvPr>
            <p:ph idx="1"/>
          </p:nvPr>
        </p:nvSpPr>
        <p:spPr>
          <a:xfrm>
            <a:off x="467544" y="1124744"/>
            <a:ext cx="8280920" cy="5184576"/>
          </a:xfrm>
        </p:spPr>
        <p:txBody>
          <a:bodyPr/>
          <a:lstStyle/>
          <a:p>
            <a:pPr>
              <a:buNone/>
            </a:pPr>
            <a:r>
              <a:rPr lang="it-IT" dirty="0" smtClean="0">
                <a:solidFill>
                  <a:schemeClr val="bg2">
                    <a:lumMod val="50000"/>
                  </a:schemeClr>
                </a:solidFill>
              </a:rPr>
              <a:t>Procedimento per Commissione redigente</a:t>
            </a:r>
            <a:endParaRPr lang="it-IT" dirty="0"/>
          </a:p>
        </p:txBody>
      </p:sp>
      <p:sp>
        <p:nvSpPr>
          <p:cNvPr id="4" name="Rettangolo 3"/>
          <p:cNvSpPr/>
          <p:nvPr/>
        </p:nvSpPr>
        <p:spPr>
          <a:xfrm>
            <a:off x="755576" y="3501008"/>
            <a:ext cx="273630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COMMISSIONE REFERENTE 3 letture</a:t>
            </a:r>
            <a:endParaRPr lang="it-IT" dirty="0"/>
          </a:p>
        </p:txBody>
      </p:sp>
      <p:sp>
        <p:nvSpPr>
          <p:cNvPr id="5" name="Freccia a destra 4"/>
          <p:cNvSpPr/>
          <p:nvPr/>
        </p:nvSpPr>
        <p:spPr>
          <a:xfrm>
            <a:off x="3563888" y="364502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ttangolo 5"/>
          <p:cNvSpPr/>
          <p:nvPr/>
        </p:nvSpPr>
        <p:spPr>
          <a:xfrm>
            <a:off x="4644008" y="3501008"/>
            <a:ext cx="273630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AULA </a:t>
            </a:r>
          </a:p>
          <a:p>
            <a:pPr algn="ctr"/>
            <a:r>
              <a:rPr lang="it-IT" dirty="0"/>
              <a:t>v</a:t>
            </a:r>
            <a:r>
              <a:rPr lang="it-IT" dirty="0" smtClean="0"/>
              <a:t>otazione finale</a:t>
            </a:r>
            <a:endParaRPr lang="it-IT" dirty="0"/>
          </a:p>
        </p:txBody>
      </p:sp>
      <p:sp>
        <p:nvSpPr>
          <p:cNvPr id="7" name="Freccia in giù 6"/>
          <p:cNvSpPr/>
          <p:nvPr/>
        </p:nvSpPr>
        <p:spPr>
          <a:xfrm rot="14402358">
            <a:off x="7602204" y="3152348"/>
            <a:ext cx="132282" cy="588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in giù 7"/>
          <p:cNvSpPr/>
          <p:nvPr/>
        </p:nvSpPr>
        <p:spPr>
          <a:xfrm rot="17936051">
            <a:off x="7598175" y="4064505"/>
            <a:ext cx="153932" cy="588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p:cNvSpPr/>
          <p:nvPr/>
        </p:nvSpPr>
        <p:spPr>
          <a:xfrm>
            <a:off x="6948264" y="2636912"/>
            <a:ext cx="1656184"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altra Camera</a:t>
            </a:r>
            <a:endParaRPr lang="it-IT" dirty="0"/>
          </a:p>
        </p:txBody>
      </p:sp>
      <p:sp>
        <p:nvSpPr>
          <p:cNvPr id="10" name="Rettangolo 9"/>
          <p:cNvSpPr/>
          <p:nvPr/>
        </p:nvSpPr>
        <p:spPr>
          <a:xfrm>
            <a:off x="6948264" y="5013176"/>
            <a:ext cx="1656184" cy="36004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smtClean="0"/>
              <a:t>promulgazione</a:t>
            </a:r>
            <a:endParaRPr lang="it-IT" dirty="0"/>
          </a:p>
        </p:txBody>
      </p:sp>
      <p:sp>
        <p:nvSpPr>
          <p:cNvPr id="11" name="Rettangolo 10"/>
          <p:cNvSpPr/>
          <p:nvPr/>
        </p:nvSpPr>
        <p:spPr>
          <a:xfrm>
            <a:off x="539552" y="5013176"/>
            <a:ext cx="3600400" cy="64807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t-IT" dirty="0"/>
              <a:t>r</a:t>
            </a:r>
            <a:r>
              <a:rPr lang="it-IT" dirty="0" smtClean="0"/>
              <a:t>itorno al procedimento ordinario: art. 72.3</a:t>
            </a:r>
            <a:endParaRPr lang="it-IT" dirty="0"/>
          </a:p>
        </p:txBody>
      </p:sp>
      <p:sp>
        <p:nvSpPr>
          <p:cNvPr id="12" name="Freccia in giù 11"/>
          <p:cNvSpPr/>
          <p:nvPr/>
        </p:nvSpPr>
        <p:spPr>
          <a:xfrm>
            <a:off x="2051720" y="4365104"/>
            <a:ext cx="237036" cy="58866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562074"/>
          </a:xfrm>
        </p:spPr>
        <p:txBody>
          <a:bodyPr>
            <a:noAutofit/>
          </a:bodyPr>
          <a:lstStyle/>
          <a:p>
            <a:r>
              <a:rPr lang="it-IT" sz="3600" dirty="0" smtClean="0"/>
              <a:t>Procedimenti legislativi: fase deliberativa</a:t>
            </a:r>
            <a:endParaRPr lang="it-IT" sz="3600" dirty="0"/>
          </a:p>
        </p:txBody>
      </p:sp>
      <p:sp>
        <p:nvSpPr>
          <p:cNvPr id="3" name="Segnaposto contenuto 2"/>
          <p:cNvSpPr>
            <a:spLocks noGrp="1"/>
          </p:cNvSpPr>
          <p:nvPr>
            <p:ph idx="1"/>
          </p:nvPr>
        </p:nvSpPr>
        <p:spPr/>
        <p:txBody>
          <a:bodyPr>
            <a:normAutofit lnSpcReduction="10000"/>
          </a:bodyPr>
          <a:lstStyle/>
          <a:p>
            <a:pPr>
              <a:buNone/>
            </a:pPr>
            <a:r>
              <a:rPr lang="it-IT" dirty="0" smtClean="0">
                <a:solidFill>
                  <a:schemeClr val="bg2">
                    <a:lumMod val="50000"/>
                  </a:schemeClr>
                </a:solidFill>
              </a:rPr>
              <a:t>“Riserva di Assemblea” – art. 72.4 Cost.</a:t>
            </a:r>
          </a:p>
          <a:p>
            <a:pPr>
              <a:buNone/>
            </a:pPr>
            <a:r>
              <a:rPr lang="it-IT" dirty="0"/>
              <a:t>La procedura normale di esame e di approvazione diretta da parte della Camera è sempre adottata per i disegni di legge in </a:t>
            </a:r>
            <a:r>
              <a:rPr lang="it-IT" dirty="0">
                <a:solidFill>
                  <a:srgbClr val="FF0000"/>
                </a:solidFill>
              </a:rPr>
              <a:t>materia costituzionale ed elettorale </a:t>
            </a:r>
            <a:r>
              <a:rPr lang="it-IT" dirty="0"/>
              <a:t>e per quelli di </a:t>
            </a:r>
            <a:r>
              <a:rPr lang="it-IT" dirty="0">
                <a:solidFill>
                  <a:srgbClr val="FF0000"/>
                </a:solidFill>
              </a:rPr>
              <a:t>delegazione legislativa</a:t>
            </a:r>
            <a:r>
              <a:rPr lang="it-IT" dirty="0"/>
              <a:t>, di autorizzazione a ratificare </a:t>
            </a:r>
            <a:r>
              <a:rPr lang="it-IT" dirty="0">
                <a:solidFill>
                  <a:srgbClr val="FF0000"/>
                </a:solidFill>
              </a:rPr>
              <a:t>trattati</a:t>
            </a:r>
            <a:r>
              <a:rPr lang="it-IT" dirty="0"/>
              <a:t> internazionali, di approvazione di </a:t>
            </a:r>
            <a:r>
              <a:rPr lang="it-IT" dirty="0">
                <a:solidFill>
                  <a:srgbClr val="FF0000"/>
                </a:solidFill>
              </a:rPr>
              <a:t>bilanci</a:t>
            </a:r>
            <a:r>
              <a:rPr lang="it-IT" dirty="0"/>
              <a:t> e consuntivi.</a:t>
            </a:r>
            <a:endParaRPr lang="it-IT" dirty="0">
              <a:solidFill>
                <a:schemeClr val="bg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r>
              <a:rPr lang="it-IT" dirty="0" smtClean="0"/>
              <a:t>Chi decide come? Senato</a:t>
            </a:r>
            <a:endParaRPr lang="it-IT" dirty="0"/>
          </a:p>
        </p:txBody>
      </p:sp>
      <p:sp>
        <p:nvSpPr>
          <p:cNvPr id="3" name="Segnaposto contenuto 2"/>
          <p:cNvSpPr>
            <a:spLocks noGrp="1"/>
          </p:cNvSpPr>
          <p:nvPr>
            <p:ph idx="1"/>
          </p:nvPr>
        </p:nvSpPr>
        <p:spPr>
          <a:xfrm>
            <a:off x="457200" y="1052736"/>
            <a:ext cx="8229600" cy="5328592"/>
          </a:xfrm>
        </p:spPr>
        <p:txBody>
          <a:bodyPr>
            <a:normAutofit fontScale="62500" lnSpcReduction="20000"/>
          </a:bodyPr>
          <a:lstStyle/>
          <a:p>
            <a:pPr marL="514350" indent="-514350">
              <a:buAutoNum type="arabicPeriod"/>
            </a:pPr>
            <a:endParaRPr lang="it-IT" sz="2800" dirty="0" smtClean="0">
              <a:solidFill>
                <a:srgbClr val="002060"/>
              </a:solidFill>
            </a:endParaRPr>
          </a:p>
          <a:p>
            <a:pPr marL="514350" indent="-514350">
              <a:buNone/>
            </a:pPr>
            <a:r>
              <a:rPr lang="it-IT" sz="2800" dirty="0" smtClean="0">
                <a:solidFill>
                  <a:srgbClr val="002060"/>
                </a:solidFill>
              </a:rPr>
              <a:t>Art. 35: Fatta eccezione per i disegni di legge in </a:t>
            </a:r>
            <a:r>
              <a:rPr lang="it-IT" sz="2800" dirty="0" err="1" smtClean="0">
                <a:solidFill>
                  <a:srgbClr val="002060"/>
                </a:solidFill>
              </a:rPr>
              <a:t>materia…</a:t>
            </a:r>
            <a:r>
              <a:rPr lang="it-IT" sz="2800" dirty="0" smtClean="0">
                <a:solidFill>
                  <a:srgbClr val="002060"/>
                </a:solidFill>
              </a:rPr>
              <a:t> e per i disegni di legge rinviati alle Camere ai sensi dell’art. 74 della Costituzione, per i quali sono sempre obbligatorie la discussione e la votazione da parte dell’Assemblea, </a:t>
            </a:r>
            <a:r>
              <a:rPr lang="it-IT" sz="2800" dirty="0" smtClean="0">
                <a:solidFill>
                  <a:srgbClr val="FF0000"/>
                </a:solidFill>
                <a:effectLst>
                  <a:outerShdw blurRad="38100" dist="38100" dir="2700000" algn="tl">
                    <a:srgbClr val="000000">
                      <a:alpha val="43137"/>
                    </a:srgbClr>
                  </a:outerShdw>
                </a:effectLst>
              </a:rPr>
              <a:t>il Presidente può assegnare</a:t>
            </a:r>
            <a:r>
              <a:rPr lang="it-IT" sz="2800" dirty="0" smtClean="0">
                <a:solidFill>
                  <a:srgbClr val="002060"/>
                </a:solidFill>
              </a:rPr>
              <a:t>, dandone comunicazione al Senato, singoli disegni di legge alla </a:t>
            </a:r>
            <a:r>
              <a:rPr lang="it-IT" sz="2800" dirty="0" smtClean="0">
                <a:solidFill>
                  <a:srgbClr val="FF0000"/>
                </a:solidFill>
                <a:effectLst>
                  <a:outerShdw blurRad="38100" dist="38100" dir="2700000" algn="tl">
                    <a:srgbClr val="000000">
                      <a:alpha val="43137"/>
                    </a:srgbClr>
                  </a:outerShdw>
                </a:effectLst>
              </a:rPr>
              <a:t>deliberazione</a:t>
            </a:r>
            <a:r>
              <a:rPr lang="it-IT" sz="2800" dirty="0" smtClean="0">
                <a:solidFill>
                  <a:schemeClr val="accent2">
                    <a:lumMod val="75000"/>
                  </a:schemeClr>
                </a:solidFill>
              </a:rPr>
              <a:t> </a:t>
            </a:r>
            <a:r>
              <a:rPr lang="it-IT" sz="2800" dirty="0" smtClean="0">
                <a:solidFill>
                  <a:srgbClr val="002060"/>
                </a:solidFill>
              </a:rPr>
              <a:t>delle stesse Commissioni permanenti che sarebbero competenti a riferire all’Assemblea, o di Commissioni speciali. (Art. 35. Reg. Senato)</a:t>
            </a:r>
          </a:p>
          <a:p>
            <a:pPr marL="514350" indent="-514350">
              <a:buNone/>
            </a:pPr>
            <a:endParaRPr lang="it-IT" sz="2800" dirty="0" smtClean="0">
              <a:solidFill>
                <a:srgbClr val="002060"/>
              </a:solidFill>
            </a:endParaRPr>
          </a:p>
          <a:p>
            <a:pPr marL="514350" indent="-514350">
              <a:buNone/>
            </a:pPr>
            <a:r>
              <a:rPr lang="it-IT" sz="2800" dirty="0" smtClean="0">
                <a:solidFill>
                  <a:srgbClr val="002060"/>
                </a:solidFill>
              </a:rPr>
              <a:t>Art. 36: Salve le eccezioni previste dal primo comma dell’articolo 35, </a:t>
            </a:r>
            <a:r>
              <a:rPr lang="it-IT" sz="2800" dirty="0" smtClean="0">
                <a:solidFill>
                  <a:srgbClr val="FF0000"/>
                </a:solidFill>
                <a:effectLst>
                  <a:outerShdw blurRad="38100" dist="38100" dir="2700000" algn="tl">
                    <a:srgbClr val="000000">
                      <a:alpha val="43137"/>
                    </a:srgbClr>
                  </a:outerShdw>
                </a:effectLst>
              </a:rPr>
              <a:t>il Presidente può</a:t>
            </a:r>
            <a:r>
              <a:rPr lang="it-IT" sz="2800" dirty="0" smtClean="0">
                <a:solidFill>
                  <a:srgbClr val="002060"/>
                </a:solidFill>
              </a:rPr>
              <a:t>, dandone comunicazione al Senato, assegnare </a:t>
            </a:r>
            <a:r>
              <a:rPr lang="it-IT" sz="2800" dirty="0" smtClean="0">
                <a:solidFill>
                  <a:srgbClr val="FF0000"/>
                </a:solidFill>
                <a:effectLst>
                  <a:outerShdw blurRad="38100" dist="38100" dir="2700000" algn="tl">
                    <a:srgbClr val="000000">
                      <a:alpha val="43137"/>
                    </a:srgbClr>
                  </a:outerShdw>
                </a:effectLst>
              </a:rPr>
              <a:t>in sede redigente  </a:t>
            </a:r>
            <a:r>
              <a:rPr lang="it-IT" sz="2800" dirty="0" smtClean="0">
                <a:solidFill>
                  <a:srgbClr val="002060"/>
                </a:solidFill>
              </a:rPr>
              <a:t>alle Commissioni permanenti o a Commissioni speciali disegni di legge per la deliberazione dei singoli articoli, riservata all’Assemblea la votazione finale con sole dichiarazioni di voto, con le modalità e nei limiti di cui al comma 2 dell’articolo 109.</a:t>
            </a:r>
          </a:p>
          <a:p>
            <a:pPr marL="514350" indent="-514350">
              <a:buNone/>
            </a:pPr>
            <a:r>
              <a:rPr lang="it-IT" sz="2800" dirty="0">
                <a:solidFill>
                  <a:srgbClr val="002060"/>
                </a:solidFill>
              </a:rPr>
              <a:t>	</a:t>
            </a:r>
            <a:r>
              <a:rPr lang="it-IT" sz="2800" dirty="0" smtClean="0">
                <a:solidFill>
                  <a:srgbClr val="002060"/>
                </a:solidFill>
              </a:rPr>
              <a:t>Entro otto giorni dalla comunicazione al Senato dell’avvenuta assegnazione, otto Senatori possono chiedere che l’esame in Commissione sia preceduto da una discussione in Assemblea per fissare, con apposito ordine del giorno, i criteri informatori a cui la Commissione dovrà attenersi nella formulazione del testo. Sulla richiesta l’Assemblea delibera per alzata di mano, senza discussione (art. 36 Reg. Senato)</a:t>
            </a:r>
            <a:endParaRPr lang="it-IT" sz="2800"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r>
              <a:rPr lang="it-IT" dirty="0" smtClean="0"/>
              <a:t>Senato dopo riforma del Regolamento</a:t>
            </a:r>
            <a:endParaRPr lang="it-IT" dirty="0"/>
          </a:p>
        </p:txBody>
      </p:sp>
      <p:sp>
        <p:nvSpPr>
          <p:cNvPr id="3" name="Segnaposto contenuto 2"/>
          <p:cNvSpPr>
            <a:spLocks noGrp="1"/>
          </p:cNvSpPr>
          <p:nvPr>
            <p:ph idx="1"/>
          </p:nvPr>
        </p:nvSpPr>
        <p:spPr>
          <a:xfrm>
            <a:off x="457200" y="1052736"/>
            <a:ext cx="8229600" cy="5328592"/>
          </a:xfrm>
        </p:spPr>
        <p:txBody>
          <a:bodyPr>
            <a:normAutofit/>
          </a:bodyPr>
          <a:lstStyle/>
          <a:p>
            <a:pPr marL="514350" indent="-514350">
              <a:buAutoNum type="arabicPeriod"/>
            </a:pPr>
            <a:endParaRPr lang="it-IT" sz="2800" dirty="0" smtClean="0">
              <a:solidFill>
                <a:srgbClr val="002060"/>
              </a:solidFill>
            </a:endParaRPr>
          </a:p>
          <a:p>
            <a:pPr marL="514350" indent="-514350">
              <a:buNone/>
            </a:pPr>
            <a:r>
              <a:rPr lang="it-IT" sz="2800" dirty="0" smtClean="0">
                <a:solidFill>
                  <a:srgbClr val="002060"/>
                </a:solidFill>
              </a:rPr>
              <a:t>Art. </a:t>
            </a:r>
            <a:r>
              <a:rPr lang="it-IT" sz="2800" dirty="0" smtClean="0">
                <a:solidFill>
                  <a:srgbClr val="002060"/>
                </a:solidFill>
              </a:rPr>
              <a:t>34. 1 </a:t>
            </a:r>
            <a:r>
              <a:rPr lang="it-IT" sz="2800" i="1" dirty="0" smtClean="0">
                <a:solidFill>
                  <a:srgbClr val="002060"/>
                </a:solidFill>
              </a:rPr>
              <a:t>bis</a:t>
            </a:r>
            <a:endParaRPr lang="it-IT" sz="2800" dirty="0" smtClean="0">
              <a:solidFill>
                <a:srgbClr val="002060"/>
              </a:solidFill>
            </a:endParaRPr>
          </a:p>
          <a:p>
            <a:pPr marL="0" lvl="1" indent="-514350" algn="just">
              <a:spcBef>
                <a:spcPts val="0"/>
              </a:spcBef>
              <a:buNone/>
            </a:pPr>
            <a:r>
              <a:rPr lang="it-IT" sz="3200" dirty="0" smtClean="0"/>
              <a:t>I </a:t>
            </a:r>
            <a:r>
              <a:rPr lang="it-IT" sz="3200" dirty="0"/>
              <a:t>disegni di legge sono di regola assegnati in </a:t>
            </a:r>
            <a:r>
              <a:rPr lang="it-IT" sz="3200" dirty="0" smtClean="0"/>
              <a:t>sede deliberante </a:t>
            </a:r>
            <a:r>
              <a:rPr lang="it-IT" sz="3200" dirty="0"/>
              <a:t>ai sensi dell'articolo </a:t>
            </a:r>
            <a:r>
              <a:rPr lang="it-IT" sz="3200" dirty="0">
                <a:hlinkClick r:id="rId2"/>
              </a:rPr>
              <a:t>35</a:t>
            </a:r>
            <a:r>
              <a:rPr lang="it-IT" sz="3200" dirty="0"/>
              <a:t> o in sede redigente ai sensi dell'articolo </a:t>
            </a:r>
            <a:r>
              <a:rPr lang="it-IT" sz="3200" dirty="0">
                <a:hlinkClick r:id="rId3"/>
              </a:rPr>
              <a:t>36</a:t>
            </a:r>
            <a:r>
              <a:rPr lang="it-IT" sz="3200" dirty="0"/>
              <a:t>.</a:t>
            </a:r>
            <a:endParaRPr lang="it-IT" sz="3200" dirty="0">
              <a:solidFill>
                <a:srgbClr val="002060"/>
              </a:solidFill>
            </a:endParaRPr>
          </a:p>
        </p:txBody>
      </p:sp>
    </p:spTree>
    <p:extLst>
      <p:ext uri="{BB962C8B-B14F-4D97-AF65-F5344CB8AC3E}">
        <p14:creationId xmlns:p14="http://schemas.microsoft.com/office/powerpoint/2010/main" val="27293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90066"/>
          </a:xfrm>
        </p:spPr>
        <p:txBody>
          <a:bodyPr>
            <a:normAutofit fontScale="90000"/>
          </a:bodyPr>
          <a:lstStyle/>
          <a:p>
            <a:r>
              <a:rPr lang="it-IT" sz="2800" dirty="0" smtClean="0"/>
              <a:t>Chi decide come?</a:t>
            </a:r>
            <a:endParaRPr lang="it-IT" sz="2800" dirty="0"/>
          </a:p>
        </p:txBody>
      </p:sp>
      <p:sp>
        <p:nvSpPr>
          <p:cNvPr id="3" name="Segnaposto contenuto 2"/>
          <p:cNvSpPr>
            <a:spLocks noGrp="1"/>
          </p:cNvSpPr>
          <p:nvPr>
            <p:ph idx="1"/>
          </p:nvPr>
        </p:nvSpPr>
        <p:spPr>
          <a:xfrm>
            <a:off x="395536" y="764704"/>
            <a:ext cx="8291264" cy="5544616"/>
          </a:xfrm>
        </p:spPr>
        <p:txBody>
          <a:bodyPr>
            <a:normAutofit fontScale="32500" lnSpcReduction="20000"/>
          </a:bodyPr>
          <a:lstStyle/>
          <a:p>
            <a:pPr>
              <a:buNone/>
            </a:pPr>
            <a:r>
              <a:rPr lang="it-IT" sz="5500" dirty="0" smtClean="0"/>
              <a:t>Regolamento Camera</a:t>
            </a:r>
            <a:r>
              <a:rPr lang="it-IT" sz="5500" cap="small" dirty="0" smtClean="0"/>
              <a:t>”</a:t>
            </a:r>
            <a:endParaRPr lang="it-IT" sz="5500" b="1" dirty="0"/>
          </a:p>
          <a:p>
            <a:pPr>
              <a:buNone/>
            </a:pPr>
            <a:r>
              <a:rPr lang="it-IT" dirty="0"/>
              <a:t> </a:t>
            </a:r>
            <a:endParaRPr lang="it-IT" dirty="0" smtClean="0"/>
          </a:p>
          <a:p>
            <a:pPr>
              <a:buNone/>
            </a:pPr>
            <a:r>
              <a:rPr lang="it-IT" sz="4900" dirty="0" smtClean="0">
                <a:solidFill>
                  <a:schemeClr val="tx1">
                    <a:lumMod val="95000"/>
                    <a:lumOff val="5000"/>
                  </a:schemeClr>
                </a:solidFill>
              </a:rPr>
              <a:t>Art. 92 - Quando </a:t>
            </a:r>
            <a:r>
              <a:rPr lang="it-IT" sz="4900" dirty="0">
                <a:solidFill>
                  <a:schemeClr val="tx1">
                    <a:lumMod val="95000"/>
                    <a:lumOff val="5000"/>
                  </a:schemeClr>
                </a:solidFill>
              </a:rPr>
              <a:t>un progetto di legge riguardi questioni che non hanno speciale rilevanza di ordine generale </a:t>
            </a:r>
            <a:r>
              <a:rPr lang="it-IT" sz="4900" dirty="0">
                <a:solidFill>
                  <a:srgbClr val="FF0000"/>
                </a:solidFill>
                <a:effectLst>
                  <a:outerShdw blurRad="38100" dist="38100" dir="2700000" algn="tl">
                    <a:srgbClr val="000000">
                      <a:alpha val="43137"/>
                    </a:srgbClr>
                  </a:outerShdw>
                </a:effectLst>
              </a:rPr>
              <a:t>il Presidente può proporre alla Camera </a:t>
            </a:r>
            <a:r>
              <a:rPr lang="it-IT" sz="4900" dirty="0">
                <a:solidFill>
                  <a:schemeClr val="tx1">
                    <a:lumMod val="95000"/>
                    <a:lumOff val="5000"/>
                  </a:schemeClr>
                </a:solidFill>
              </a:rPr>
              <a:t>che il progetto sia assegnato a una Commissione permanente o speciale</a:t>
            </a:r>
            <a:r>
              <a:rPr lang="it-IT" sz="4900" dirty="0">
                <a:solidFill>
                  <a:srgbClr val="FF0000"/>
                </a:solidFill>
                <a:effectLst>
                  <a:outerShdw blurRad="38100" dist="38100" dir="2700000" algn="tl">
                    <a:srgbClr val="000000">
                      <a:alpha val="43137"/>
                    </a:srgbClr>
                  </a:outerShdw>
                </a:effectLst>
              </a:rPr>
              <a:t>, in sede legislativa</a:t>
            </a:r>
            <a:r>
              <a:rPr lang="it-IT" sz="4900" dirty="0">
                <a:solidFill>
                  <a:schemeClr val="tx1">
                    <a:lumMod val="95000"/>
                    <a:lumOff val="5000"/>
                  </a:schemeClr>
                </a:solidFill>
              </a:rPr>
              <a:t>, per l'esame e l'approvazione. La proposta è iscritta all'ordine del giorno della seduta successiva; se vi è opposizione, la Camera</a:t>
            </a:r>
            <a:r>
              <a:rPr lang="it-IT" sz="4900" b="1" dirty="0">
                <a:solidFill>
                  <a:schemeClr val="tx1">
                    <a:lumMod val="95000"/>
                    <a:lumOff val="5000"/>
                  </a:schemeClr>
                </a:solidFill>
              </a:rPr>
              <a:t>,</a:t>
            </a:r>
            <a:r>
              <a:rPr lang="it-IT" sz="4900" dirty="0">
                <a:solidFill>
                  <a:schemeClr val="tx1">
                    <a:lumMod val="95000"/>
                    <a:lumOff val="5000"/>
                  </a:schemeClr>
                </a:solidFill>
              </a:rPr>
              <a:t> sentiti un oratore contro e uno a favore, vota per alzata di mano. Alla votazione non si fa luogo e il progetto è assegnato in sede referente se l'opposizione è fatta dal Governo o da un decimo dei componenti della Camera. La stessa procedura può essere adottata per i progetti di legge che rivestano particolare urgenza</a:t>
            </a:r>
            <a:r>
              <a:rPr lang="it-IT" sz="4900" dirty="0" smtClean="0">
                <a:solidFill>
                  <a:schemeClr val="tx1">
                    <a:lumMod val="95000"/>
                    <a:lumOff val="5000"/>
                  </a:schemeClr>
                </a:solidFill>
              </a:rPr>
              <a:t>.</a:t>
            </a:r>
          </a:p>
          <a:p>
            <a:pPr>
              <a:buNone/>
            </a:pPr>
            <a:endParaRPr lang="it-IT" sz="4900" dirty="0">
              <a:solidFill>
                <a:schemeClr val="tx1">
                  <a:lumMod val="95000"/>
                  <a:lumOff val="5000"/>
                </a:schemeClr>
              </a:solidFill>
            </a:endParaRPr>
          </a:p>
          <a:p>
            <a:pPr>
              <a:buNone/>
            </a:pPr>
            <a:r>
              <a:rPr lang="it-IT" sz="4900" cap="small" dirty="0">
                <a:solidFill>
                  <a:schemeClr val="tx1">
                    <a:lumMod val="95000"/>
                    <a:lumOff val="5000"/>
                  </a:schemeClr>
                </a:solidFill>
              </a:rPr>
              <a:t>Art. 96 </a:t>
            </a:r>
            <a:r>
              <a:rPr lang="it-IT" sz="4900" cap="small" dirty="0" smtClean="0">
                <a:solidFill>
                  <a:schemeClr val="tx1">
                    <a:lumMod val="95000"/>
                    <a:lumOff val="5000"/>
                  </a:schemeClr>
                </a:solidFill>
              </a:rPr>
              <a:t>- </a:t>
            </a:r>
            <a:r>
              <a:rPr lang="it-IT" sz="4900" dirty="0" smtClean="0">
                <a:solidFill>
                  <a:srgbClr val="FF0000"/>
                </a:solidFill>
                <a:effectLst>
                  <a:outerShdw blurRad="38100" dist="38100" dir="2700000" algn="tl">
                    <a:srgbClr val="000000">
                      <a:alpha val="43137"/>
                    </a:srgbClr>
                  </a:outerShdw>
                </a:effectLst>
              </a:rPr>
              <a:t>L'Assemblea </a:t>
            </a:r>
            <a:r>
              <a:rPr lang="it-IT" sz="4900" dirty="0">
                <a:solidFill>
                  <a:srgbClr val="FF0000"/>
                </a:solidFill>
                <a:effectLst>
                  <a:outerShdw blurRad="38100" dist="38100" dir="2700000" algn="tl">
                    <a:srgbClr val="000000">
                      <a:alpha val="43137"/>
                    </a:srgbClr>
                  </a:outerShdw>
                </a:effectLst>
              </a:rPr>
              <a:t>può decidere</a:t>
            </a:r>
            <a:r>
              <a:rPr lang="it-IT" sz="4900" dirty="0">
                <a:solidFill>
                  <a:schemeClr val="tx1">
                    <a:lumMod val="95000"/>
                    <a:lumOff val="5000"/>
                  </a:schemeClr>
                </a:solidFill>
              </a:rPr>
              <a:t>, prima di passare all'esame degli articoli, di deferire alla competente Commissione permanente o speciale la formulazione, entro un termine determinato, degli articoli di un progetto di legge, riservando a sé medesima l'approvazione, senza dichiarazioni di voto, dei singoli articoli nonché </a:t>
            </a:r>
            <a:r>
              <a:rPr lang="it-IT" sz="4900" dirty="0">
                <a:solidFill>
                  <a:srgbClr val="FF0000"/>
                </a:solidFill>
                <a:effectLst>
                  <a:outerShdw blurRad="38100" dist="38100" dir="2700000" algn="tl">
                    <a:srgbClr val="000000">
                      <a:alpha val="43137"/>
                    </a:srgbClr>
                  </a:outerShdw>
                </a:effectLst>
              </a:rPr>
              <a:t>l'approvazione finale </a:t>
            </a:r>
            <a:r>
              <a:rPr lang="it-IT" sz="4900" dirty="0">
                <a:solidFill>
                  <a:schemeClr val="tx1">
                    <a:lumMod val="95000"/>
                    <a:lumOff val="5000"/>
                  </a:schemeClr>
                </a:solidFill>
              </a:rPr>
              <a:t>del progetto di legge con dichiarazioni di voto. </a:t>
            </a:r>
          </a:p>
          <a:p>
            <a:pPr>
              <a:buNone/>
            </a:pPr>
            <a:r>
              <a:rPr lang="it-IT" sz="4900" dirty="0">
                <a:solidFill>
                  <a:schemeClr val="tx1">
                    <a:lumMod val="95000"/>
                    <a:lumOff val="5000"/>
                  </a:schemeClr>
                </a:solidFill>
              </a:rPr>
              <a:t/>
            </a:r>
            <a:br>
              <a:rPr lang="it-IT" sz="4900" dirty="0">
                <a:solidFill>
                  <a:schemeClr val="tx1">
                    <a:lumMod val="95000"/>
                    <a:lumOff val="5000"/>
                  </a:schemeClr>
                </a:solidFill>
              </a:rPr>
            </a:br>
            <a:r>
              <a:rPr lang="it-IT" sz="4900" dirty="0">
                <a:solidFill>
                  <a:schemeClr val="tx1">
                    <a:lumMod val="95000"/>
                    <a:lumOff val="5000"/>
                  </a:schemeClr>
                </a:solidFill>
              </a:rPr>
              <a:t>2. Il deferimento del progetto di legge può altresì essere deliberato dall'Assemblea su richiesta unanime dei rappresentanti dei Gruppi nella Commissione o di più dei quattro quinti dei componenti la Commissione </a:t>
            </a:r>
            <a:r>
              <a:rPr lang="it-IT" sz="4900" dirty="0" err="1" smtClean="0">
                <a:solidFill>
                  <a:schemeClr val="tx1">
                    <a:lumMod val="95000"/>
                    <a:lumOff val="5000"/>
                  </a:schemeClr>
                </a:solidFill>
              </a:rPr>
              <a:t>medesima…</a:t>
            </a:r>
            <a:endParaRPr lang="it-IT" sz="4900" dirty="0" smtClean="0">
              <a:solidFill>
                <a:schemeClr val="tx1">
                  <a:lumMod val="95000"/>
                  <a:lumOff val="5000"/>
                </a:schemeClr>
              </a:solidFill>
            </a:endParaRPr>
          </a:p>
          <a:p>
            <a:pPr>
              <a:buNone/>
            </a:pPr>
            <a:endParaRPr lang="it-IT" sz="4900" dirty="0">
              <a:solidFill>
                <a:schemeClr val="tx1">
                  <a:lumMod val="95000"/>
                  <a:lumOff val="5000"/>
                </a:schemeClr>
              </a:solidFill>
            </a:endParaRPr>
          </a:p>
          <a:p>
            <a:pPr>
              <a:buNone/>
            </a:pPr>
            <a:r>
              <a:rPr lang="it-IT" sz="4900" dirty="0" smtClean="0">
                <a:solidFill>
                  <a:schemeClr val="tx1">
                    <a:lumMod val="95000"/>
                    <a:lumOff val="5000"/>
                  </a:schemeClr>
                </a:solidFill>
              </a:rPr>
              <a:t>	3. </a:t>
            </a:r>
            <a:r>
              <a:rPr lang="it-IT" sz="4900" dirty="0">
                <a:solidFill>
                  <a:schemeClr val="tx1">
                    <a:lumMod val="95000"/>
                    <a:lumOff val="5000"/>
                  </a:schemeClr>
                </a:solidFill>
              </a:rPr>
              <a:t>L'Assemblea può stabilire, all'atto del deferimento, con apposito ordine del giorno della Commissione, criteri e principî direttivi per la formulazione del testo degli articoli. L'Assemblea delibera per alzata di mano. E' consentita una dichiarazione di voto, per non più di cinque minuti, ad un deputato per Gruppo. </a:t>
            </a:r>
          </a:p>
          <a:p>
            <a:pPr>
              <a:buNone/>
            </a:pP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TotalTime>
  <Words>446</Words>
  <Application>Microsoft Office PowerPoint</Application>
  <PresentationFormat>Presentazione su schermo (4:3)</PresentationFormat>
  <Paragraphs>63</Paragraphs>
  <Slides>9</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9</vt:i4>
      </vt:variant>
    </vt:vector>
  </HeadingPairs>
  <TitlesOfParts>
    <vt:vector size="12" baseType="lpstr">
      <vt:lpstr>Arial</vt:lpstr>
      <vt:lpstr>Calibri</vt:lpstr>
      <vt:lpstr>Tema di Office</vt:lpstr>
      <vt:lpstr>Procedimenti legislativi: fase deliberativa</vt:lpstr>
      <vt:lpstr>Procedimenti legislativi: fase deliberativa</vt:lpstr>
      <vt:lpstr>Procedimenti legislativi: fase deliberativa</vt:lpstr>
      <vt:lpstr>Procedimenti legislativi: fase deliberativa</vt:lpstr>
      <vt:lpstr>Procedimenti legislativi: fase deliberativa</vt:lpstr>
      <vt:lpstr>Procedimenti legislativi: fase deliberativa</vt:lpstr>
      <vt:lpstr>Chi decide come? Senato</vt:lpstr>
      <vt:lpstr>Senato dopo riforma del Regolamento</vt:lpstr>
      <vt:lpstr>Chi decide come?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Procedimenti legislativi: fase deliberativa</dc:title>
  <dc:creator>roberto</dc:creator>
  <cp:lastModifiedBy>roberto bin</cp:lastModifiedBy>
  <cp:revision>13</cp:revision>
  <dcterms:created xsi:type="dcterms:W3CDTF">2012-10-15T12:53:08Z</dcterms:created>
  <dcterms:modified xsi:type="dcterms:W3CDTF">2018-10-22T12:39:08Z</dcterms:modified>
</cp:coreProperties>
</file>